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81" r:id="rId3"/>
    <p:sldId id="282" r:id="rId4"/>
    <p:sldId id="268" r:id="rId5"/>
    <p:sldId id="283" r:id="rId6"/>
    <p:sldId id="263" r:id="rId7"/>
    <p:sldId id="264" r:id="rId8"/>
    <p:sldId id="265" r:id="rId9"/>
    <p:sldId id="266" r:id="rId10"/>
    <p:sldId id="267" r:id="rId11"/>
    <p:sldId id="285" r:id="rId12"/>
    <p:sldId id="284" r:id="rId13"/>
    <p:sldId id="269" r:id="rId14"/>
    <p:sldId id="270" r:id="rId15"/>
    <p:sldId id="286" r:id="rId16"/>
    <p:sldId id="287" r:id="rId17"/>
    <p:sldId id="271" r:id="rId18"/>
    <p:sldId id="272" r:id="rId19"/>
    <p:sldId id="273" r:id="rId20"/>
    <p:sldId id="295" r:id="rId21"/>
    <p:sldId id="296" r:id="rId22"/>
    <p:sldId id="297" r:id="rId23"/>
    <p:sldId id="294" r:id="rId24"/>
    <p:sldId id="274" r:id="rId25"/>
    <p:sldId id="289" r:id="rId26"/>
    <p:sldId id="276" r:id="rId27"/>
    <p:sldId id="278" r:id="rId28"/>
    <p:sldId id="279" r:id="rId29"/>
    <p:sldId id="258" r:id="rId30"/>
    <p:sldId id="280" r:id="rId31"/>
    <p:sldId id="275" r:id="rId32"/>
    <p:sldId id="292" r:id="rId33"/>
    <p:sldId id="290" r:id="rId34"/>
    <p:sldId id="291" r:id="rId35"/>
    <p:sldId id="259" r:id="rId36"/>
    <p:sldId id="260" r:id="rId37"/>
    <p:sldId id="261" r:id="rId38"/>
    <p:sldId id="262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/>
    <p:restoredTop sz="94697"/>
  </p:normalViewPr>
  <p:slideViewPr>
    <p:cSldViewPr snapToGrid="0">
      <p:cViewPr varScale="1">
        <p:scale>
          <a:sx n="67" d="100"/>
          <a:sy n="67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siegel transp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iegel transp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31" name="log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3081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47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94561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38.jpeg"/><Relationship Id="rId3" Type="http://schemas.openxmlformats.org/officeDocument/2006/relationships/image" Target="../media/image34.svg"/><Relationship Id="rId7" Type="http://schemas.openxmlformats.org/officeDocument/2006/relationships/image" Target="../media/image8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33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6.jpeg"/><Relationship Id="rId5" Type="http://schemas.openxmlformats.org/officeDocument/2006/relationships/image" Target="../media/image81.sv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88.pn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87.jpeg"/><Relationship Id="rId2" Type="http://schemas.openxmlformats.org/officeDocument/2006/relationships/image" Target="../media/image33.png"/><Relationship Id="rId16" Type="http://schemas.openxmlformats.org/officeDocument/2006/relationships/image" Target="../media/image8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81.svg"/><Relationship Id="rId15" Type="http://schemas.openxmlformats.org/officeDocument/2006/relationships/image" Target="../media/image85.tiff"/><Relationship Id="rId10" Type="http://schemas.openxmlformats.org/officeDocument/2006/relationships/image" Target="../media/image38.jpeg"/><Relationship Id="rId19" Type="http://schemas.openxmlformats.org/officeDocument/2006/relationships/image" Target="../media/image89.svg"/><Relationship Id="rId4" Type="http://schemas.openxmlformats.org/officeDocument/2006/relationships/image" Target="../media/image80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90.jpe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87.jpeg"/><Relationship Id="rId2" Type="http://schemas.openxmlformats.org/officeDocument/2006/relationships/image" Target="../media/image33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81.svg"/><Relationship Id="rId15" Type="http://schemas.openxmlformats.org/officeDocument/2006/relationships/image" Target="../media/image88.png"/><Relationship Id="rId10" Type="http://schemas.openxmlformats.org/officeDocument/2006/relationships/image" Target="../media/image38.jpeg"/><Relationship Id="rId19" Type="http://schemas.openxmlformats.org/officeDocument/2006/relationships/image" Target="../media/image91.png"/><Relationship Id="rId4" Type="http://schemas.openxmlformats.org/officeDocument/2006/relationships/image" Target="../media/image80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83.svg"/><Relationship Id="rId3" Type="http://schemas.openxmlformats.org/officeDocument/2006/relationships/image" Target="../media/image34.svg"/><Relationship Id="rId21" Type="http://schemas.openxmlformats.org/officeDocument/2006/relationships/image" Target="../media/image96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82.png"/><Relationship Id="rId2" Type="http://schemas.openxmlformats.org/officeDocument/2006/relationships/image" Target="../media/image33.png"/><Relationship Id="rId16" Type="http://schemas.openxmlformats.org/officeDocument/2006/relationships/image" Target="../media/image93.png"/><Relationship Id="rId20" Type="http://schemas.openxmlformats.org/officeDocument/2006/relationships/image" Target="../media/image9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81.svg"/><Relationship Id="rId15" Type="http://schemas.openxmlformats.org/officeDocument/2006/relationships/image" Target="../media/image92.png"/><Relationship Id="rId10" Type="http://schemas.openxmlformats.org/officeDocument/2006/relationships/image" Target="../media/image38.jpeg"/><Relationship Id="rId19" Type="http://schemas.openxmlformats.org/officeDocument/2006/relationships/image" Target="../media/image94.JPG"/><Relationship Id="rId4" Type="http://schemas.openxmlformats.org/officeDocument/2006/relationships/image" Target="../media/image80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r>
              <a:rPr dirty="0">
                <a:solidFill>
                  <a:schemeClr val="accent3"/>
                </a:solidFill>
              </a:rPr>
              <a:t>&lt;</a:t>
            </a:r>
            <a:r>
              <a:rPr lang="de-CH" dirty="0" err="1">
                <a:solidFill>
                  <a:schemeClr val="accent3"/>
                </a:solidFill>
              </a:rPr>
              <a:t>ralph.gasser</a:t>
            </a:r>
            <a:r>
              <a:rPr dirty="0">
                <a:solidFill>
                  <a:schemeClr val="accent3"/>
                </a:solidFill>
              </a:rPr>
              <a:t>@</a:t>
            </a:r>
            <a:r>
              <a:rPr dirty="0" err="1">
                <a:solidFill>
                  <a:schemeClr val="accent3"/>
                </a:solidFill>
              </a:rPr>
              <a:t>unibas.ch</a:t>
            </a:r>
            <a:r>
              <a:rPr dirty="0">
                <a:solidFill>
                  <a:schemeClr val="accent3"/>
                </a:solidFill>
              </a:rPr>
              <a:t>&gt;</a:t>
            </a:r>
            <a:br>
              <a:rPr dirty="0">
                <a:solidFill>
                  <a:schemeClr val="accent3"/>
                </a:solidFill>
              </a:rPr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6FAE-5AD4-9795-3995-70E6EE44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2132534" cy="9720413"/>
          </a:xfrm>
          <a:ln>
            <a:noFill/>
          </a:ln>
        </p:spPr>
        <p:txBody>
          <a:bodyPr/>
          <a:lstStyle/>
          <a:p>
            <a:r>
              <a:rPr lang="en-GB" dirty="0"/>
              <a:t>Proximity-based Queries (NNS, FNS, Range-search etc.) are enabled by </a:t>
            </a:r>
            <a:r>
              <a:rPr lang="en-GB" i="1" dirty="0">
                <a:solidFill>
                  <a:schemeClr val="accent5"/>
                </a:solidFill>
              </a:rPr>
              <a:t>functions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(e.g., Euclidean distance)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Function evaluation is integrated into </a:t>
            </a:r>
            <a:r>
              <a:rPr lang="en-GB" i="1" dirty="0">
                <a:solidFill>
                  <a:schemeClr val="accent5"/>
                </a:solidFill>
              </a:rPr>
              <a:t>relational algebra 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Operator tree can be manipulated (e.g., index replacement)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Functions themselves are </a:t>
            </a:r>
            <a:r>
              <a:rPr lang="en-GB" i="1" dirty="0">
                <a:solidFill>
                  <a:schemeClr val="accent5"/>
                </a:solidFill>
              </a:rPr>
              <a:t>first-class citizens </a:t>
            </a:r>
            <a:r>
              <a:rPr lang="en-GB" dirty="0">
                <a:solidFill>
                  <a:schemeClr val="tx1"/>
                </a:solidFill>
              </a:rPr>
              <a:t>of the DBMS and allow for optimization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Functions are part of the DBMS catalogue</a:t>
            </a:r>
          </a:p>
          <a:p>
            <a:pPr lvl="1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Different physical implementations may exist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2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2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id,distance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</m:t>
                              </m:r>
                              <m:r>
                                <a:rPr lang="de-CH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3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pyhsical implementation of a distance function (e.g., executed as a SIMD optimised version)</a:t>
            </a:r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User must be able to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express preferences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 terms of the relevant factors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𝒞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𝒲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633" r="-2449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𝒮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,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blipFill>
                <a:blip r:embed="rId4"/>
                <a:stretch>
                  <a:fillRect l="-9798" t="-148305" r="-1585" b="-20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209AB1-1BC1-F2D5-BBF7-E38281BDD49C}"/>
              </a:ext>
            </a:extLst>
          </p:cNvPr>
          <p:cNvSpPr/>
          <p:nvPr/>
        </p:nvSpPr>
        <p:spPr>
          <a:xfrm>
            <a:off x="13905738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Fetch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8" y="7602196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3AA0D5-96A2-186C-C256-CF62A2021255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flipH="1">
            <a:off x="15725185" y="7175528"/>
            <a:ext cx="19" cy="42666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>
          <a:xfrm flipH="1">
            <a:off x="15725204" y="5953771"/>
            <a:ext cx="1" cy="42666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85" y="8397285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1.0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0,0.2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0,0.05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0.5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0,0.01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0.1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0.1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0.8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0.1,0.05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0.5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048CD9-CAEA-24CE-293F-C470E06751F6}"/>
                  </a:ext>
                </a:extLst>
              </p:cNvPr>
              <p:cNvSpPr txBox="1"/>
              <p:nvPr/>
            </p:nvSpPr>
            <p:spPr>
              <a:xfrm>
                <a:off x="18002259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D048CD9-CAEA-24CE-293F-C470E0675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2259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4" y="7752266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0,0.01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</m:t>
                      </m:r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7752266"/>
                <a:ext cx="4539750" cy="523220"/>
              </a:xfrm>
              <a:prstGeom prst="rect">
                <a:avLst/>
              </a:prstGeom>
              <a:blipFill>
                <a:blip r:embed="rId9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765437" y="9270739"/>
                <a:ext cx="3638913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437" y="9270739"/>
                <a:ext cx="3638913" cy="523220"/>
              </a:xfrm>
              <a:prstGeom prst="rect">
                <a:avLst/>
              </a:prstGeom>
              <a:blipFill>
                <a:blip r:embed="rId10"/>
                <a:stretch>
                  <a:fillRect r="-1045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3905738" y="9270739"/>
                <a:ext cx="4061933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5738" y="9270739"/>
                <a:ext cx="4061933" cy="523220"/>
              </a:xfrm>
              <a:prstGeom prst="rect">
                <a:avLst/>
              </a:prstGeom>
              <a:blipFill>
                <a:blip r:embed="rId11"/>
                <a:stretch>
                  <a:fillRect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𝒲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2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𝒮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𝒮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𝒲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7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61776" y="1163254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𝒮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1776" y="11632545"/>
                <a:ext cx="2126802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AD6A-B75C-4B1F-C86F-27D31028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Estimating Cost of Approximation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061-64AF-845D-AE8E-F5111B281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7395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206929" cy="9720413"/>
          </a:xfrm>
        </p:spPr>
        <p:txBody>
          <a:bodyPr/>
          <a:lstStyle/>
          <a:p>
            <a:r>
              <a:rPr lang="en-GB" dirty="0"/>
              <a:t>Incremental changes are not systematically considered in high-dimensional index research (with exceptions, e.g., NV-Tree [1]).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40C8D-9D22-0828-8268-F82FAB5BEFFD}"/>
              </a:ext>
            </a:extLst>
          </p:cNvPr>
          <p:cNvSpPr/>
          <p:nvPr/>
        </p:nvSpPr>
        <p:spPr>
          <a:xfrm>
            <a:off x="1817188" y="2869012"/>
            <a:ext cx="5459912" cy="19030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Data Modelling (Schema, Entity)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35761-E3F9-2F4E-56AE-AC755CB43B98}"/>
              </a:ext>
            </a:extLst>
          </p:cNvPr>
          <p:cNvSpPr/>
          <p:nvPr/>
        </p:nvSpPr>
        <p:spPr>
          <a:xfrm>
            <a:off x="1817188" y="9974374"/>
            <a:ext cx="5459912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Queries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WHERE-clauses (Boolean)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FUNCTION-execution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Support (B</a:t>
            </a:r>
            <a:r>
              <a:rPr kumimoji="0" lang="en-GB" sz="2400" i="0" u="none" strike="noStrike" cap="none" spc="0" normalizeH="0" baseline="3000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+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-, Patricia trees, VAF, PQ, LSH)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60A01-0FE0-6357-23DA-90219D65A370}"/>
              </a:ext>
            </a:extLst>
          </p:cNvPr>
          <p:cNvSpPr/>
          <p:nvPr/>
        </p:nvSpPr>
        <p:spPr>
          <a:xfrm>
            <a:off x="17106902" y="2848970"/>
            <a:ext cx="5459912" cy="19030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INSERT, UPDATE, DELETE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Semantics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Snapshot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32900-AE13-BD0A-5AAD-44780F3149D7}"/>
              </a:ext>
            </a:extLst>
          </p:cNvPr>
          <p:cNvGrpSpPr/>
          <p:nvPr/>
        </p:nvGrpSpPr>
        <p:grpSpPr>
          <a:xfrm>
            <a:off x="8340872" y="4559372"/>
            <a:ext cx="6892332" cy="6764089"/>
            <a:chOff x="8340872" y="4559372"/>
            <a:chExt cx="6892332" cy="67640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390988-12A9-6309-B4C7-5482F0D1D8BA}"/>
                </a:ext>
              </a:extLst>
            </p:cNvPr>
            <p:cNvSpPr/>
            <p:nvPr/>
          </p:nvSpPr>
          <p:spPr>
            <a:xfrm>
              <a:off x="9043838" y="4772097"/>
              <a:ext cx="5753100" cy="55435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DBC37F-A2E7-EEBE-2870-1ADB121E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0872" y="4559372"/>
              <a:ext cx="6892332" cy="5969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129DC-270F-E6F4-7251-66F164D85558}"/>
                </a:ext>
              </a:extLst>
            </p:cNvPr>
            <p:cNvSpPr txBox="1"/>
            <p:nvPr/>
          </p:nvSpPr>
          <p:spPr>
            <a:xfrm>
              <a:off x="10398336" y="10528372"/>
              <a:ext cx="3044103" cy="795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8900" tIns="88900" rIns="88900" bIns="889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rPr>
                <a:t>Cottontail DB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C118F-C202-D9FC-DBC8-E49022BD9E13}"/>
              </a:ext>
            </a:extLst>
          </p:cNvPr>
          <p:cNvSpPr/>
          <p:nvPr/>
        </p:nvSpPr>
        <p:spPr>
          <a:xfrm>
            <a:off x="17106900" y="9605041"/>
            <a:ext cx="5459912" cy="301108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Contributions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Relations Extension for Proximity Based Queries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Cost Model for Quality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Query Planner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Write- Failure Model for PQ &amp; VA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Asynchronous Index Rebuild</a:t>
            </a:r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b="1" dirty="0"/>
              <a:t>Quantitative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Evaluation of the Query Model in a Mixed Query Workload on V3C [1]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 of Cost Model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Effect of Parallelism and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Effect of Optimisation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 Effect of Data Changes on Yandex Deep 1B [2]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read- and write model)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Comparison: Milvus [3] vs. Cottontail DB on Yandex Deep 1B (</a:t>
            </a:r>
            <a:r>
              <a:rPr lang="en-GB" dirty="0">
                <a:solidFill>
                  <a:schemeClr val="accent4"/>
                </a:solidFill>
                <a:sym typeface="Wingdings" pitchFamily="2" charset="2"/>
              </a:rPr>
              <a:t> big multimedia retrieval)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b="1" dirty="0"/>
              <a:t>Qualitative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has been used as part of the </a:t>
            </a:r>
            <a:r>
              <a:rPr lang="en-GB" i="1" dirty="0" err="1"/>
              <a:t>vitrivr</a:t>
            </a:r>
            <a:r>
              <a:rPr lang="en-GB" dirty="0"/>
              <a:t> stack for several years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/>
              <a:t>vitrivr</a:t>
            </a:r>
            <a:r>
              <a:rPr lang="en-GB" dirty="0"/>
              <a:t> partook in several interactive retrieval evaluation campaigns (e.g., Video Browser Showdown [4])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619421" y="11336715"/>
            <a:ext cx="1762486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Rossetto</a:t>
            </a:r>
            <a:r>
              <a:rPr lang="en-GB" sz="2400" dirty="0">
                <a:solidFill>
                  <a:schemeClr val="accent4"/>
                </a:solidFill>
              </a:rPr>
              <a:t> et al. (2019). V3C - A Research Video Collection.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[3] Wang et al. (2021). Milvus – A Purpose-Built Vector Data Management System.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[4] </a:t>
            </a:r>
            <a:r>
              <a:rPr lang="en-GB" sz="2400" dirty="0" err="1">
                <a:solidFill>
                  <a:schemeClr val="accent4"/>
                </a:solidFill>
              </a:rPr>
              <a:t>Schoeffmann</a:t>
            </a:r>
            <a:r>
              <a:rPr lang="en-GB" sz="2400" dirty="0">
                <a:solidFill>
                  <a:schemeClr val="accent4"/>
                </a:solidFill>
              </a:rPr>
              <a:t> et al. (2019). Video Browser Showdown 2012-2019: A Review</a:t>
            </a:r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6068" y="9509479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9764674" y="9514728"/>
            <a:ext cx="5062283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Performing Analysis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Tendencies,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4964501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Analysing Data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Potentially long-running query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536671"/>
            <a:ext cx="450565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Medical Signal Analysis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EDE8F-5FB8-3495-7FBD-1E893575D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8682929" cy="9720413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695"/>
          <a:stretch/>
        </p:blipFill>
        <p:spPr>
          <a:xfrm>
            <a:off x="11353800" y="3401857"/>
            <a:ext cx="12185841" cy="9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46454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vectors  (</a:t>
            </a:r>
            <a:r>
              <a:rPr lang="en-GB" dirty="0">
                <a:sym typeface="Wingdings" pitchFamily="2" charset="2"/>
              </a:rPr>
              <a:t> b</a:t>
            </a:r>
            <a:r>
              <a:rPr lang="en-GB" dirty="0"/>
              <a:t>rute-force vs. index use)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Different write workloads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Delete vs. insert ratio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Level of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With and without index rebuild</a:t>
            </a:r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Speed-up in seconds (index vs. brute-force)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Quality in terms of recall &amp; </a:t>
            </a:r>
            <a:r>
              <a:rPr lang="en-GB" dirty="0" err="1"/>
              <a:t>nDCG</a:t>
            </a:r>
            <a:r>
              <a:rPr lang="en-GB" dirty="0"/>
              <a:t> /  (index vs. brute-force)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2107476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E9E5E10-3B28-A353-6342-7DB3A4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11" y="1925638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sz="36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43A62D-7168-9FE7-7CD8-A7830C68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5638"/>
            <a:ext cx="14849177" cy="99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With respect to contribution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Write- and failure model can be applied to VA index (similar evaluation was conducted to PQ)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Parallel index rebuild feasible without interfering with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Problem of time required for rebuild remains; combination with other strategies may be necessary</a:t>
            </a:r>
          </a:p>
          <a:p>
            <a:r>
              <a:rPr lang="en-GB" dirty="0">
                <a:sym typeface="Wingdings" pitchFamily="2" charset="2"/>
              </a:rPr>
              <a:t> e.g., rebuilding index partition-by-partition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General observations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(VAF [1], PQ [2]) can deal with incremental changes if data adheres to original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start to deteriorate if “noisy” data accumulates, which makes index rebuild necessary</a:t>
            </a:r>
          </a:p>
          <a:p>
            <a:r>
              <a:rPr lang="en-GB" dirty="0">
                <a:sym typeface="Wingdings" pitchFamily="2" charset="2"/>
              </a:rPr>
              <a:t> Relevant when index is built on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non-representative sample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or if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use-case inherently considers data that shifts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(e.g., word-embeddings on changing topics)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accent5"/>
                </a:solidFill>
              </a:rPr>
              <a:t>theoretical models </a:t>
            </a:r>
            <a:r>
              <a:rPr lang="en-GB" dirty="0"/>
              <a:t>that work towards a </a:t>
            </a:r>
            <a:r>
              <a:rPr lang="en-GB" i="1" dirty="0">
                <a:solidFill>
                  <a:schemeClr val="accent5"/>
                </a:solidFill>
              </a:rPr>
              <a:t>unified</a:t>
            </a:r>
            <a:r>
              <a:rPr lang="en-GB" dirty="0"/>
              <a:t> </a:t>
            </a:r>
            <a:r>
              <a:rPr lang="en-GB" i="1" dirty="0">
                <a:solidFill>
                  <a:schemeClr val="accent5"/>
                </a:solidFill>
              </a:rPr>
              <a:t>data management solution</a:t>
            </a:r>
            <a:r>
              <a:rPr lang="en-GB" dirty="0"/>
              <a:t> for </a:t>
            </a:r>
            <a:r>
              <a:rPr lang="en-GB" i="1" dirty="0">
                <a:solidFill>
                  <a:schemeClr val="accent5"/>
                </a:solidFill>
              </a:rPr>
              <a:t>multimedia data</a:t>
            </a:r>
            <a:r>
              <a:rPr lang="en-GB" dirty="0"/>
              <a:t>, usable in </a:t>
            </a:r>
            <a:r>
              <a:rPr lang="en-GB" i="1" dirty="0">
                <a:solidFill>
                  <a:schemeClr val="accent5"/>
                </a:solidFill>
              </a:rPr>
              <a:t>multimedia retrieval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analytics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u="sng" dirty="0">
                <a:solidFill>
                  <a:schemeClr val="tx1"/>
                </a:solidFill>
                <a:sym typeface="Wingdings" pitchFamily="2" charset="2"/>
              </a:rPr>
              <a:t>Cost model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 model for accommodating and maintaining high-dimensional index structures in the face of changing data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Powers the </a:t>
            </a:r>
            <a:r>
              <a:rPr lang="en-GB" i="1" dirty="0" err="1">
                <a:solidFill>
                  <a:schemeClr val="tx1"/>
                </a:solidFill>
                <a:sym typeface="Wingdings" pitchFamily="2" charset="2"/>
              </a:rPr>
              <a:t>vitrivr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multimedia retrieval system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Battletested on many occasions in competitions such as VBS and LSC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9720413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(SIMD optimisation)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NV-Tree)</a:t>
            </a: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55686" y="10623704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303530" y="1960128"/>
            <a:ext cx="13050641" cy="97879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/ vector space retrieval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186108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”rabbit”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9187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”bunny”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14161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</a:t>
            </a:r>
            <a:r>
              <a:rPr lang="en-GB" dirty="0" err="1">
                <a:solidFill>
                  <a:schemeClr val="bg2"/>
                </a:solidFill>
              </a:rPr>
              <a:t>Nutello</a:t>
            </a:r>
            <a:r>
              <a:rPr lang="en-GB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67674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”grass”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516839" y="9915367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6214234"/>
            <a:ext cx="539731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 Systems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200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Segmentation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A0D541-F841-39D8-F4AD-36064AA147C7}"/>
              </a:ext>
            </a:extLst>
          </p:cNvPr>
          <p:cNvSpPr txBox="1"/>
          <p:nvPr/>
        </p:nvSpPr>
        <p:spPr>
          <a:xfrm>
            <a:off x="13060542" y="12288543"/>
            <a:ext cx="107040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  <p:bldP spid="43" grpId="0"/>
      <p:bldP spid="44" grpId="0"/>
      <p:bldP spid="45" grpId="0" animBg="1"/>
      <p:bldP spid="49" grpId="0"/>
      <p:bldP spid="63" grpId="0" animBg="1"/>
      <p:bldP spid="64" grpId="0" animBg="1"/>
      <p:bldP spid="77" grpId="0"/>
      <p:bldP spid="30" grpId="0" animBg="1"/>
      <p:bldP spid="95" grpId="0" animBg="1"/>
      <p:bldP spid="97" grpId="0" animBg="1"/>
      <p:bldP spid="98" grpId="0" animBg="1"/>
      <p:bldP spid="99" grpId="0" animBg="1"/>
      <p:bldP spid="106" grpId="0"/>
      <p:bldP spid="110" grpId="0" animBg="1"/>
      <p:bldP spid="1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more Complex Applications?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3381EC-3282-F9B6-0539-2F937EBC6BBB}"/>
              </a:ext>
            </a:extLst>
          </p:cNvPr>
          <p:cNvCxnSpPr>
            <a:cxnSpLocks/>
          </p:cNvCxnSpPr>
          <p:nvPr/>
        </p:nvCxnSpPr>
        <p:spPr>
          <a:xfrm>
            <a:off x="911825" y="7606394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EB2102A-F733-81DB-B900-380AF28531C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3665000" y="5873396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DD51162-1AD7-612D-E646-816559D8BBF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09584" y="8625923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22AD66-C9B0-4211-4C71-5E6BD4B67C76}"/>
              </a:ext>
            </a:extLst>
          </p:cNvPr>
          <p:cNvSpPr/>
          <p:nvPr/>
        </p:nvSpPr>
        <p:spPr>
          <a:xfrm>
            <a:off x="4958948" y="4556702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245E3F0F-3F7E-C498-76E3-152E8EAA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39" y="6393896"/>
            <a:ext cx="2232027" cy="2232027"/>
          </a:xfrm>
          <a:prstGeom prst="rect">
            <a:avLst/>
          </a:prstGeom>
        </p:spPr>
      </p:pic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9E6DE6A-5639-A28F-0818-DB0906B440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1" y="5304710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63B87577-FBAE-CDDE-EF44-8A33D873D0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71" y="4840868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B16EB27-6DA4-9B66-F211-60BBDCF43D3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705" y="4339674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A25B1FF7-B34D-49D9-BE59-B120782525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37" y="5425554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07DE1B2-E2DA-DEAC-8231-F86446FFA13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5" y="4018162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3B407-97E2-E118-BC6E-08A19833F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087" y="5032703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A5BA28D9-8974-8771-BB60-DEB64EC687C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10" y="4044809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BAC881-0C28-05A0-139F-326CD5663CA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6" y="5790829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AC28D72-4730-D087-01D3-55D6F423DC5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73" y="5593031"/>
            <a:ext cx="707858" cy="943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F9BDC9-60F5-BA27-711B-EEAC88753A64}"/>
              </a:ext>
            </a:extLst>
          </p:cNvPr>
          <p:cNvSpPr txBox="1"/>
          <p:nvPr/>
        </p:nvSpPr>
        <p:spPr>
          <a:xfrm>
            <a:off x="5233880" y="4676653"/>
            <a:ext cx="2677015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Segmenting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2D135-AC4D-C8B9-A76F-5E896634DDA4}"/>
              </a:ext>
            </a:extLst>
          </p:cNvPr>
          <p:cNvSpPr txBox="1"/>
          <p:nvPr/>
        </p:nvSpPr>
        <p:spPr>
          <a:xfrm>
            <a:off x="911825" y="7022481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E6DCA-487F-B2B2-69C3-6571C8FF3765}"/>
              </a:ext>
            </a:extLst>
          </p:cNvPr>
          <p:cNvSpPr txBox="1"/>
          <p:nvPr/>
        </p:nvSpPr>
        <p:spPr>
          <a:xfrm>
            <a:off x="911825" y="762418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414A4-50F0-3EF7-AC33-F44230045F80}"/>
              </a:ext>
            </a:extLst>
          </p:cNvPr>
          <p:cNvSpPr txBox="1"/>
          <p:nvPr/>
        </p:nvSpPr>
        <p:spPr>
          <a:xfrm>
            <a:off x="5342870" y="9473175"/>
            <a:ext cx="2410916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Score Fusion</a:t>
            </a:r>
            <a:br>
              <a:rPr lang="en-GB" sz="2000" b="1" dirty="0">
                <a:solidFill>
                  <a:schemeClr val="accent2"/>
                </a:solidFill>
              </a:rPr>
            </a:br>
            <a:r>
              <a:rPr lang="en-GB" sz="2000" b="1" dirty="0">
                <a:solidFill>
                  <a:schemeClr val="accent2"/>
                </a:solidFill>
              </a:rPr>
              <a:t>Orchestration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12978495" y="6559806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16341627" y="4446312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16341627" y="8727579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5400000">
            <a:off x="14947111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5400000" flipH="1" flipV="1">
            <a:off x="17084355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21157568" y="6708259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13908394" y="4875498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9364147" y="4875498"/>
            <a:ext cx="3149017" cy="1832761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13908394" y="7418177"/>
            <a:ext cx="2433233" cy="173858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9364147" y="7566630"/>
            <a:ext cx="3149017" cy="1590135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8136552" y="3190019"/>
            <a:ext cx="148453" cy="8604770"/>
          </a:xfrm>
          <a:prstGeom prst="bentConnector3">
            <a:avLst>
              <a:gd name="adj1" fmla="val -2054048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12947376" y="6988991"/>
            <a:ext cx="606959" cy="12700"/>
          </a:xfrm>
          <a:prstGeom prst="curvedConnector5">
            <a:avLst>
              <a:gd name="adj1" fmla="val -37663"/>
              <a:gd name="adj2" fmla="val -4841866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7852887" y="3503396"/>
            <a:ext cx="12700" cy="2137244"/>
          </a:xfrm>
          <a:prstGeom prst="curvedConnector3">
            <a:avLst>
              <a:gd name="adj1" fmla="val 4376252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7852887" y="8391622"/>
            <a:ext cx="12700" cy="2137244"/>
          </a:xfrm>
          <a:prstGeom prst="curvedConnector3">
            <a:avLst>
              <a:gd name="adj1" fmla="val 425421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14049415" y="5188784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14007833" y="8330034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flipH="1">
            <a:off x="15517390" y="6606703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flipH="1">
            <a:off x="18927859" y="6682929"/>
            <a:ext cx="157350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7254219" y="3528941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12065829" y="7637039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7230335" y="10048971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A5A2C2C-3C7A-D670-4E60-156FBD6064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26" y="8796223"/>
            <a:ext cx="2508858" cy="12347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7FB7071-0307-FE71-E494-C7ECAA957AA9}"/>
              </a:ext>
            </a:extLst>
          </p:cNvPr>
          <p:cNvSpPr txBox="1"/>
          <p:nvPr/>
        </p:nvSpPr>
        <p:spPr>
          <a:xfrm>
            <a:off x="1113083" y="10262845"/>
            <a:ext cx="1802007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12911973" y="11997179"/>
            <a:ext cx="1003702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0BDA1D-C13A-EBB2-180D-72AE93BBE96D}"/>
              </a:ext>
            </a:extLst>
          </p:cNvPr>
          <p:cNvCxnSpPr/>
          <p:nvPr/>
        </p:nvCxnSpPr>
        <p:spPr>
          <a:xfrm>
            <a:off x="11313763" y="3093263"/>
            <a:ext cx="0" cy="86170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space,</a:t>
                </a:r>
                <a:b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ℝ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ℂ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is not always metric and sometimes not even binary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closest matches, farthest matches, matches in a range,…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dirty="0">
                    <a:sym typeface="Wingdings" pitchFamily="2" charset="2"/>
                  </a:rPr>
                  <a:t> We require a broader definition to support different workloads.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blipFill>
                <a:blip r:embed="rId2"/>
                <a:stretch>
                  <a:fillRect l="-2219" t="-134" b="-18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9" grpId="0"/>
      <p:bldP spid="40" grpId="0"/>
      <p:bldP spid="41" grpId="0"/>
      <p:bldP spid="45" grpId="0"/>
      <p:bldP spid="35" grpId="0" animBg="1"/>
      <p:bldP spid="35" grpId="1" animBg="1"/>
      <p:bldP spid="6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14980372" y="8486439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</a:t>
            </a:r>
            <a:r>
              <a:rPr lang="en-GB" dirty="0" err="1"/>
              <a:t>inMultimedia</a:t>
            </a:r>
            <a:r>
              <a:rPr lang="en-GB" dirty="0"/>
              <a:t>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664011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do not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(indexing vs. search)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Index</a:t>
            </a:r>
            <a:r>
              <a:rPr kumimoji="0" lang="en-GB" sz="40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structures can be 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Write and reads to multimedia database may take place concurrently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Index structures must be able to cope with (concurrent)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Incremental changes must be supported at all system levels.</a:t>
            </a:r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2935345" y="8892028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4333689" y="8982651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364F6-5706-693A-021A-D57B5F0C1A38}"/>
              </a:ext>
            </a:extLst>
          </p:cNvPr>
          <p:cNvSpPr txBox="1"/>
          <p:nvPr/>
        </p:nvSpPr>
        <p:spPr>
          <a:xfrm>
            <a:off x="16653798" y="4444836"/>
            <a:ext cx="3178755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Feature transformation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Storage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535E2-9FE6-70FD-9DEB-1885B63FE919}"/>
              </a:ext>
            </a:extLst>
          </p:cNvPr>
          <p:cNvSpPr txBox="1"/>
          <p:nvPr/>
        </p:nvSpPr>
        <p:spPr>
          <a:xfrm>
            <a:off x="16790841" y="9241358"/>
            <a:ext cx="285655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Score Fusion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Orchestration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BA3DA7-D60A-2668-D8A7-F9DA68B23144}"/>
              </a:ext>
            </a:extLst>
          </p:cNvPr>
          <p:cNvSpPr txBox="1"/>
          <p:nvPr/>
        </p:nvSpPr>
        <p:spPr>
          <a:xfrm>
            <a:off x="12290209" y="12216216"/>
            <a:ext cx="108069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" grpId="0" animBg="1"/>
      <p:bldP spid="19" grpId="0" animBg="1"/>
      <p:bldP spid="25" grpId="0"/>
      <p:bldP spid="30" grpId="0"/>
      <p:bldP spid="31" grpId="0"/>
      <p:bldP spid="32" grpId="0"/>
      <p:bldP spid="38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are very varied </a:t>
            </a:r>
            <a:br>
              <a:rPr lang="en-GB" dirty="0"/>
            </a:br>
            <a:r>
              <a:rPr lang="en-GB" dirty="0"/>
              <a:t>(see exploration search axis)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Use-cases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Database system must be able to plan execution of a provided query given state.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290209" y="12216216"/>
            <a:ext cx="114743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7877243"/>
          </a:xfrm>
        </p:spPr>
        <p:txBody>
          <a:bodyPr/>
          <a:lstStyle/>
          <a:p>
            <a:r>
              <a:rPr lang="en-GB" b="1" dirty="0"/>
              <a:t>Conceptual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for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as an extensions of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of the relational model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 that takes the expected and desired quality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changing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using the aforementioned models in the form of </a:t>
            </a:r>
            <a:r>
              <a:rPr lang="en-GB" i="1" dirty="0">
                <a:solidFill>
                  <a:schemeClr val="accent5"/>
                </a:solidFill>
              </a:rPr>
              <a:t>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showing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FC7B5-9BF7-7624-5C58-88094D674D62}"/>
              </a:ext>
            </a:extLst>
          </p:cNvPr>
          <p:cNvSpPr txBox="1"/>
          <p:nvPr/>
        </p:nvSpPr>
        <p:spPr>
          <a:xfrm>
            <a:off x="644424" y="10839457"/>
            <a:ext cx="23120153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3600" i="1" dirty="0">
                <a:latin typeface="+mn-lt"/>
                <a:sym typeface="Wingdings" pitchFamily="2" charset="2"/>
              </a:rPr>
              <a:t>“Bring about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convergence</a:t>
            </a:r>
            <a:r>
              <a:rPr lang="en-GB" sz="3600" i="1" dirty="0">
                <a:latin typeface="+mn-lt"/>
                <a:sym typeface="Wingdings" pitchFamily="2" charset="2"/>
              </a:rPr>
              <a:t> between research done in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multimedia retrieval</a:t>
            </a:r>
            <a:r>
              <a:rPr lang="en-GB" sz="3600" i="1" dirty="0">
                <a:latin typeface="+mn-lt"/>
                <a:sym typeface="Wingdings" pitchFamily="2" charset="2"/>
              </a:rPr>
              <a:t> and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analytics </a:t>
            </a:r>
            <a:r>
              <a:rPr lang="en-GB" sz="3600" i="1" dirty="0">
                <a:latin typeface="+mn-lt"/>
                <a:sym typeface="Wingdings" pitchFamily="2" charset="2"/>
              </a:rPr>
              <a:t>on the one hand and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 databases </a:t>
            </a:r>
            <a:r>
              <a:rPr lang="en-GB" sz="3600" i="1" dirty="0">
                <a:latin typeface="+mn-lt"/>
                <a:sym typeface="Wingdings" pitchFamily="2" charset="2"/>
              </a:rPr>
              <a:t>on the other hand to design the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blueprints for a database management system </a:t>
            </a:r>
            <a:r>
              <a:rPr lang="en-GB" sz="3600" i="1" dirty="0">
                <a:latin typeface="+mn-lt"/>
                <a:sym typeface="Wingdings" pitchFamily="2" charset="2"/>
              </a:rPr>
              <a:t>(DBMS) for multimedia data that can cope with the broad range of requirements that multimedia retrieval and multimedia analytics bring.”</a:t>
            </a:r>
            <a:endParaRPr lang="en-GB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2766</Words>
  <Application>Microsoft Macintosh PowerPoint</Application>
  <PresentationFormat>Custom</PresentationFormat>
  <Paragraphs>469</Paragraphs>
  <Slides>38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Properties of Multimedia Data</vt:lpstr>
      <vt:lpstr>State of the Art in Multimedia Retrieval Systems</vt:lpstr>
      <vt:lpstr>What about more Complex Applications?</vt:lpstr>
      <vt:lpstr>Challenging the Status Quo in Multimedia Data Management Assumption 1</vt:lpstr>
      <vt:lpstr>Challenging the Status Quo inMultimedia Data Management Assumption 2</vt:lpstr>
      <vt:lpstr>Challenging the Status Quo in Multimedia Data Management Assumption 3</vt:lpstr>
      <vt:lpstr>Contributions of this Thesis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A Cost Model for Results Quality Estimating Cost of Approximation</vt:lpstr>
      <vt:lpstr>High-Dimensional Index Maintenance Outline</vt:lpstr>
      <vt:lpstr>Putting Everything Together: Cottontail DB</vt:lpstr>
      <vt:lpstr>Evaluation Overview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The Effect of Changing Data Setup</vt:lpstr>
      <vt:lpstr>Evaluation: The Effect of Changing Data Results</vt:lpstr>
      <vt:lpstr>Evaluation: The Effect of Changing Data Results</vt:lpstr>
      <vt:lpstr>Evaluation: The Effect of Changing Data Discussion</vt:lpstr>
      <vt:lpstr>Conclusion</vt:lpstr>
      <vt:lpstr>Future Work</vt:lpstr>
      <vt:lpstr>Thank you!  Questions?</vt:lpstr>
      <vt:lpstr>PowerPoint Presentation</vt:lpstr>
      <vt:lpstr>Evaluation: Milvus vs. Cottontail DB Results: Cottontail DB</vt:lpstr>
      <vt:lpstr>Evaluation: Milvus vs. Cottontail DB Results: Milvus </vt:lpstr>
      <vt:lpstr>Evaluation: The Effect of Changing Data</vt:lpstr>
      <vt:lpstr>Evaluation: The Effect of Changing Data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132</cp:revision>
  <dcterms:modified xsi:type="dcterms:W3CDTF">2022-11-20T12:38:49Z</dcterms:modified>
</cp:coreProperties>
</file>